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92F2DF-04C8-4C13-AB8F-25EF52B178CC}" type="datetimeFigureOut">
              <a:rPr lang="ru-RU" smtClean="0"/>
              <a:t>05.02.2012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0E9B9A-C6A2-4FC3-943E-91A41372193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E9B9A-C6A2-4FC3-943E-91A413721937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E9B9A-C6A2-4FC3-943E-91A413721937}" type="slidenum">
              <a:rPr lang="ru-RU" smtClean="0"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E9B9A-C6A2-4FC3-943E-91A413721937}" type="slidenum">
              <a:rPr lang="ru-RU" smtClean="0"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E9B9A-C6A2-4FC3-943E-91A413721937}" type="slidenum">
              <a:rPr lang="ru-RU" smtClean="0"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E9B9A-C6A2-4FC3-943E-91A413721937}" type="slidenum">
              <a:rPr lang="ru-RU" smtClean="0"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E9B9A-C6A2-4FC3-943E-91A413721937}" type="slidenum">
              <a:rPr lang="ru-RU" smtClean="0"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E9B9A-C6A2-4FC3-943E-91A413721937}" type="slidenum">
              <a:rPr lang="ru-RU" smtClean="0"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E9B9A-C6A2-4FC3-943E-91A413721937}" type="slidenum">
              <a:rPr lang="ru-RU" smtClean="0"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E9B9A-C6A2-4FC3-943E-91A413721937}" type="slidenum">
              <a:rPr lang="ru-RU" smtClean="0"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E9B9A-C6A2-4FC3-943E-91A413721937}" type="slidenum">
              <a:rPr lang="ru-RU" smtClean="0"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E9B9A-C6A2-4FC3-943E-91A413721937}" type="slidenum">
              <a:rPr lang="ru-RU" smtClean="0"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E9B9A-C6A2-4FC3-943E-91A413721937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E9B9A-C6A2-4FC3-943E-91A413721937}" type="slidenum">
              <a:rPr lang="ru-RU" smtClean="0"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E9B9A-C6A2-4FC3-943E-91A413721937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E9B9A-C6A2-4FC3-943E-91A413721937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E9B9A-C6A2-4FC3-943E-91A413721937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E9B9A-C6A2-4FC3-943E-91A413721937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E9B9A-C6A2-4FC3-943E-91A413721937}" type="slidenum">
              <a:rPr lang="ru-RU" smtClean="0"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E9B9A-C6A2-4FC3-943E-91A413721937}" type="slidenum">
              <a:rPr lang="ru-RU" smtClean="0"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E9B9A-C6A2-4FC3-943E-91A413721937}" type="slidenum">
              <a:rPr lang="ru-RU" smtClean="0"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2114550"/>
            <a:ext cx="7924800" cy="1771650"/>
          </a:xfrm>
        </p:spPr>
        <p:txBody>
          <a:bodyPr>
            <a:noAutofit/>
          </a:bodyPr>
          <a:lstStyle>
            <a:lvl1pPr algn="r">
              <a:defRPr sz="6000" cap="all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886200"/>
            <a:ext cx="7924800" cy="1219200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49939-56EC-444F-AA31-5B151A2AB5B5}" type="datetimeFigureOut">
              <a:rPr lang="ru-RU" smtClean="0"/>
              <a:t>05.02.2012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9DA3A-BD27-4D3C-B89C-020D491AA56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8810" y="4828310"/>
            <a:ext cx="6780213" cy="640080"/>
          </a:xfrm>
        </p:spPr>
        <p:txBody>
          <a:bodyPr anchor="b"/>
          <a:lstStyle>
            <a:lvl1pPr algn="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08811" y="5486400"/>
            <a:ext cx="6780212" cy="640358"/>
          </a:xfrm>
        </p:spPr>
        <p:txBody>
          <a:bodyPr/>
          <a:lstStyle>
            <a:lvl1pPr marL="0" indent="0" algn="r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49939-56EC-444F-AA31-5B151A2AB5B5}" type="datetimeFigureOut">
              <a:rPr lang="ru-RU" smtClean="0"/>
              <a:t>05.02.2012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9DA3A-BD27-4D3C-B89C-020D491AA56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50863" y="685800"/>
            <a:ext cx="8138160" cy="384048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16623" y="1005840"/>
            <a:ext cx="7406640" cy="3200400"/>
          </a:xfrm>
          <a:solidFill>
            <a:schemeClr val="tx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2 Pictures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74320"/>
            <a:ext cx="2679192" cy="11612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901952"/>
            <a:ext cx="2221992" cy="4041648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49939-56EC-444F-AA31-5B151A2AB5B5}" type="datetimeFigureOut">
              <a:rPr lang="ru-RU" smtClean="0"/>
              <a:t>05.02.2012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9DA3A-BD27-4D3C-B89C-020D491AA56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>
            <a:spLocks/>
          </p:cNvSpPr>
          <p:nvPr/>
        </p:nvSpPr>
        <p:spPr>
          <a:xfrm>
            <a:off x="3575304" y="914400"/>
            <a:ext cx="2514600" cy="4800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918204" y="1257300"/>
            <a:ext cx="1828800" cy="41148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1" name="Rectangle 10"/>
          <p:cNvSpPr>
            <a:spLocks/>
          </p:cNvSpPr>
          <p:nvPr/>
        </p:nvSpPr>
        <p:spPr>
          <a:xfrm>
            <a:off x="6400800" y="914400"/>
            <a:ext cx="2514600" cy="4800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Picture Placeholder 2"/>
          <p:cNvSpPr>
            <a:spLocks noGrp="1"/>
          </p:cNvSpPr>
          <p:nvPr>
            <p:ph type="pic" idx="13"/>
          </p:nvPr>
        </p:nvSpPr>
        <p:spPr>
          <a:xfrm>
            <a:off x="6743700" y="1257300"/>
            <a:ext cx="1828800" cy="41148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, Alt.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74320"/>
            <a:ext cx="2679192" cy="11612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901952"/>
            <a:ext cx="2221992" cy="4041648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49939-56EC-444F-AA31-5B151A2AB5B5}" type="datetimeFigureOut">
              <a:rPr lang="ru-RU" smtClean="0"/>
              <a:t>05.02.2012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9DA3A-BD27-4D3C-B89C-020D491AA56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3575304" y="914400"/>
            <a:ext cx="5340096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95344" y="1257300"/>
            <a:ext cx="4700016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3" name="Rectangle 12"/>
          <p:cNvSpPr/>
          <p:nvPr/>
        </p:nvSpPr>
        <p:spPr>
          <a:xfrm>
            <a:off x="3566160" y="3429000"/>
            <a:ext cx="5340096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" name="Picture Placeholder 2"/>
          <p:cNvSpPr>
            <a:spLocks noGrp="1"/>
          </p:cNvSpPr>
          <p:nvPr>
            <p:ph type="pic" idx="13"/>
          </p:nvPr>
        </p:nvSpPr>
        <p:spPr>
          <a:xfrm>
            <a:off x="3886200" y="3771900"/>
            <a:ext cx="4700016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3 Pictures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74320"/>
            <a:ext cx="2679192" cy="11612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901952"/>
            <a:ext cx="2221992" cy="4041648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49939-56EC-444F-AA31-5B151A2AB5B5}" type="datetimeFigureOut">
              <a:rPr lang="ru-RU" smtClean="0"/>
              <a:t>05.02.2012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9DA3A-BD27-4D3C-B89C-020D491AA56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3575304" y="914400"/>
            <a:ext cx="5340096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95344" y="1257300"/>
            <a:ext cx="4700016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3581400" y="3427413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>
            <a:off x="3924300" y="3770313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6400800" y="3427413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Picture Placeholder 2"/>
          <p:cNvSpPr>
            <a:spLocks noGrp="1"/>
          </p:cNvSpPr>
          <p:nvPr>
            <p:ph type="pic" idx="14"/>
          </p:nvPr>
        </p:nvSpPr>
        <p:spPr>
          <a:xfrm>
            <a:off x="6742113" y="3770313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Pictures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74320"/>
            <a:ext cx="2679192" cy="11612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901952"/>
            <a:ext cx="2221992" cy="4041648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49939-56EC-444F-AA31-5B151A2AB5B5}" type="datetimeFigureOut">
              <a:rPr lang="ru-RU" smtClean="0"/>
              <a:t>05.02.2012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9DA3A-BD27-4D3C-B89C-020D491AA56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581400" y="3427413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>
            <a:off x="3924300" y="3770313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6400800" y="3427413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Picture Placeholder 2"/>
          <p:cNvSpPr>
            <a:spLocks noGrp="1"/>
          </p:cNvSpPr>
          <p:nvPr>
            <p:ph type="pic" idx="14"/>
          </p:nvPr>
        </p:nvSpPr>
        <p:spPr>
          <a:xfrm>
            <a:off x="6742113" y="3770313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3" name="Rectangle 12"/>
          <p:cNvSpPr/>
          <p:nvPr/>
        </p:nvSpPr>
        <p:spPr>
          <a:xfrm>
            <a:off x="3581400" y="914400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" name="Picture Placeholder 2"/>
          <p:cNvSpPr>
            <a:spLocks noGrp="1"/>
          </p:cNvSpPr>
          <p:nvPr>
            <p:ph type="pic" idx="15"/>
          </p:nvPr>
        </p:nvSpPr>
        <p:spPr>
          <a:xfrm>
            <a:off x="3924300" y="1261872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5" name="Rectangle 14"/>
          <p:cNvSpPr/>
          <p:nvPr/>
        </p:nvSpPr>
        <p:spPr>
          <a:xfrm>
            <a:off x="6400800" y="914400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6" name="Picture Placeholder 2"/>
          <p:cNvSpPr>
            <a:spLocks noGrp="1"/>
          </p:cNvSpPr>
          <p:nvPr>
            <p:ph type="pic" idx="16"/>
          </p:nvPr>
        </p:nvSpPr>
        <p:spPr>
          <a:xfrm>
            <a:off x="6742113" y="1261872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49939-56EC-444F-AA31-5B151A2AB5B5}" type="datetimeFigureOut">
              <a:rPr lang="ru-RU" smtClean="0"/>
              <a:t>05.02.2012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9DA3A-BD27-4D3C-B89C-020D491AA56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9364" y="699247"/>
            <a:ext cx="1667435" cy="5014166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199" y="699247"/>
            <a:ext cx="6037729" cy="501416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49939-56EC-444F-AA31-5B151A2AB5B5}" type="datetimeFigureOut">
              <a:rPr lang="ru-RU" smtClean="0"/>
              <a:t>05.02.2012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9DA3A-BD27-4D3C-B89C-020D491AA5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49939-56EC-444F-AA31-5B151A2AB5B5}" type="datetimeFigureOut">
              <a:rPr lang="ru-RU" smtClean="0"/>
              <a:t>05.02.2012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9DA3A-BD27-4D3C-B89C-020D491AA565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 rot="13549715">
            <a:off x="8120300" y="5774378"/>
            <a:ext cx="990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8000">
                <a:gradFill>
                  <a:gsLst>
                    <a:gs pos="0">
                      <a:schemeClr val="accent2">
                        <a:lumMod val="75000"/>
                      </a:schemeClr>
                    </a:gs>
                    <a:gs pos="50000">
                      <a:schemeClr val="accent2">
                        <a:lumMod val="40000"/>
                        <a:lumOff val="60000"/>
                      </a:schemeClr>
                    </a:gs>
                    <a:gs pos="100000">
                      <a:schemeClr val="bg2">
                        <a:lumMod val="20000"/>
                        <a:lumOff val="80000"/>
                      </a:schemeClr>
                    </a:gs>
                  </a:gsLst>
                  <a:lin ang="5400000" scaled="0"/>
                </a:gradFill>
                <a:sym typeface="Wingdings"/>
              </a:rPr>
              <a:t></a:t>
            </a:r>
            <a:endParaRPr sz="8000">
              <a:gradFill>
                <a:gsLst>
                  <a:gs pos="0">
                    <a:schemeClr val="accent2">
                      <a:lumMod val="75000"/>
                    </a:schemeClr>
                  </a:gs>
                  <a:gs pos="50000">
                    <a:schemeClr val="accent2">
                      <a:lumMod val="40000"/>
                      <a:lumOff val="60000"/>
                    </a:schemeClr>
                  </a:gs>
                  <a:gs pos="100000">
                    <a:schemeClr val="bg2">
                      <a:lumMod val="20000"/>
                      <a:lumOff val="80000"/>
                    </a:schemeClr>
                  </a:gs>
                </a:gsLst>
                <a:lin ang="5400000" scaled="0"/>
              </a:gra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133600"/>
            <a:ext cx="7772400" cy="1362075"/>
          </a:xfrm>
        </p:spPr>
        <p:txBody>
          <a:bodyPr anchor="b" anchorCtr="0"/>
          <a:lstStyle>
            <a:lvl1pPr algn="r">
              <a:defRPr sz="3600" b="0" i="0" cap="all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505200"/>
            <a:ext cx="7772400" cy="9017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49939-56EC-444F-AA31-5B151A2AB5B5}" type="datetimeFigureOut">
              <a:rPr lang="ru-RU" smtClean="0"/>
              <a:t>05.02.2012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9DA3A-BD27-4D3C-B89C-020D491AA565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 rot="2783796">
            <a:off x="6232" y="-270992"/>
            <a:ext cx="990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8000">
                <a:gradFill>
                  <a:gsLst>
                    <a:gs pos="0">
                      <a:schemeClr val="accent2">
                        <a:lumMod val="75000"/>
                      </a:schemeClr>
                    </a:gs>
                    <a:gs pos="50000">
                      <a:schemeClr val="accent2">
                        <a:lumMod val="40000"/>
                        <a:lumOff val="60000"/>
                      </a:schemeClr>
                    </a:gs>
                    <a:gs pos="100000">
                      <a:schemeClr val="bg2">
                        <a:lumMod val="20000"/>
                        <a:lumOff val="80000"/>
                      </a:schemeClr>
                    </a:gs>
                  </a:gsLst>
                  <a:lin ang="5400000" scaled="0"/>
                </a:gradFill>
                <a:sym typeface="Wingdings"/>
              </a:rPr>
              <a:t></a:t>
            </a:r>
            <a:endParaRPr sz="8000">
              <a:gradFill>
                <a:gsLst>
                  <a:gs pos="0">
                    <a:schemeClr val="accent2">
                      <a:lumMod val="75000"/>
                    </a:schemeClr>
                  </a:gs>
                  <a:gs pos="50000">
                    <a:schemeClr val="accent2">
                      <a:lumMod val="40000"/>
                      <a:lumOff val="60000"/>
                    </a:schemeClr>
                  </a:gs>
                  <a:gs pos="100000">
                    <a:schemeClr val="bg2">
                      <a:lumMod val="20000"/>
                      <a:lumOff val="80000"/>
                    </a:schemeClr>
                  </a:gs>
                </a:gsLst>
                <a:lin ang="5400000" scaled="0"/>
              </a:gra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8153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33600" y="1600200"/>
            <a:ext cx="3200400" cy="45259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86400" y="1600200"/>
            <a:ext cx="3200400" cy="45259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49939-56EC-444F-AA31-5B151A2AB5B5}" type="datetimeFigureOut">
              <a:rPr lang="ru-RU" smtClean="0"/>
              <a:t>05.02.2012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9DA3A-BD27-4D3C-B89C-020D491AA5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8153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1515035"/>
            <a:ext cx="3200400" cy="639762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2000" b="0"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33600" y="2285999"/>
            <a:ext cx="32004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86400" y="1515035"/>
            <a:ext cx="3200400" cy="639762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2000" b="0"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86400" y="2285999"/>
            <a:ext cx="32004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49939-56EC-444F-AA31-5B151A2AB5B5}" type="datetimeFigureOut">
              <a:rPr lang="ru-RU" smtClean="0"/>
              <a:t>05.02.2012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9DA3A-BD27-4D3C-B89C-020D491AA5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49939-56EC-444F-AA31-5B151A2AB5B5}" type="datetimeFigureOut">
              <a:rPr lang="ru-RU" smtClean="0"/>
              <a:t>05.02.2012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9DA3A-BD27-4D3C-B89C-020D491AA5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49939-56EC-444F-AA31-5B151A2AB5B5}" type="datetimeFigureOut">
              <a:rPr lang="ru-RU" smtClean="0"/>
              <a:t>05.02.2012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9DA3A-BD27-4D3C-B89C-020D491AA565}" type="slidenum">
              <a:rPr lang="ru-RU" smtClean="0"/>
              <a:t>‹#›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 rot="13549715">
            <a:off x="8120300" y="5774378"/>
            <a:ext cx="990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8000">
                <a:gradFill>
                  <a:gsLst>
                    <a:gs pos="0">
                      <a:schemeClr val="accent2">
                        <a:lumMod val="75000"/>
                      </a:schemeClr>
                    </a:gs>
                    <a:gs pos="50000">
                      <a:schemeClr val="accent2">
                        <a:lumMod val="40000"/>
                        <a:lumOff val="60000"/>
                      </a:schemeClr>
                    </a:gs>
                    <a:gs pos="100000">
                      <a:schemeClr val="bg2">
                        <a:lumMod val="20000"/>
                        <a:lumOff val="80000"/>
                      </a:schemeClr>
                    </a:gs>
                  </a:gsLst>
                  <a:lin ang="5400000" scaled="0"/>
                </a:gradFill>
                <a:sym typeface="Wingdings 2"/>
              </a:rPr>
              <a:t></a:t>
            </a:r>
            <a:endParaRPr sz="8000">
              <a:gradFill>
                <a:gsLst>
                  <a:gs pos="0">
                    <a:schemeClr val="accent2">
                      <a:lumMod val="75000"/>
                    </a:schemeClr>
                  </a:gs>
                  <a:gs pos="50000">
                    <a:schemeClr val="accent2">
                      <a:lumMod val="40000"/>
                      <a:lumOff val="60000"/>
                    </a:schemeClr>
                  </a:gs>
                  <a:gs pos="100000">
                    <a:schemeClr val="bg2">
                      <a:lumMod val="20000"/>
                      <a:lumOff val="80000"/>
                    </a:schemeClr>
                  </a:gs>
                </a:gsLst>
                <a:lin ang="5400000" scaled="0"/>
              </a:gra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153" y="273050"/>
            <a:ext cx="2680447" cy="116205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49" y="914400"/>
            <a:ext cx="5338763" cy="479901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600"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accent4">
                    <a:lumMod val="5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5153" y="1905001"/>
            <a:ext cx="2223247" cy="4037012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21341" y="6539753"/>
            <a:ext cx="1828800" cy="228600"/>
          </a:xfrm>
        </p:spPr>
        <p:txBody>
          <a:bodyPr/>
          <a:lstStyle/>
          <a:p>
            <a:fld id="{51149939-56EC-444F-AA31-5B151A2AB5B5}" type="datetimeFigureOut">
              <a:rPr lang="ru-RU" smtClean="0"/>
              <a:t>05.02.2012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9DA3A-BD27-4D3C-B89C-020D491AA56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74320"/>
            <a:ext cx="2679192" cy="11612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901952"/>
            <a:ext cx="2221992" cy="4041648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49939-56EC-444F-AA31-5B151A2AB5B5}" type="datetimeFigureOut">
              <a:rPr lang="ru-RU" smtClean="0"/>
              <a:t>05.02.2012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9DA3A-BD27-4D3C-B89C-020D491AA56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3575304" y="914400"/>
            <a:ext cx="5340096" cy="4800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95344" y="1234440"/>
            <a:ext cx="4700016" cy="416052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8153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1600200"/>
            <a:ext cx="65532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1341" y="6539753"/>
            <a:ext cx="1828800" cy="228600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fld id="{51149939-56EC-444F-AA31-5B151A2AB5B5}" type="datetimeFigureOut">
              <a:rPr lang="ru-RU" smtClean="0"/>
              <a:t>05.02.2012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43400" y="6539753"/>
            <a:ext cx="3657600" cy="228600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539753"/>
            <a:ext cx="609600" cy="228600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B589DA3A-BD27-4D3C-B89C-020D491AA565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1500"/>
        </a:spcBef>
        <a:buFont typeface="Wingdings" pitchFamily="2" charset="2"/>
        <a:buChar char="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500"/>
        </a:spcBef>
        <a:buFont typeface="Century" pitchFamily="18" charset="0"/>
        <a:buChar char="…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1500"/>
        </a:spcBef>
        <a:buFont typeface="Wingdings" pitchFamily="2" charset="2"/>
        <a:buChar char="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457200" algn="l" defTabSz="914400" rtl="0" eaLnBrk="1" latinLnBrk="0" hangingPunct="1">
        <a:spcBef>
          <a:spcPts val="1500"/>
        </a:spcBef>
        <a:buFont typeface="Century" pitchFamily="18" charset="0"/>
        <a:buChar char="…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-457200" algn="l" defTabSz="914400" rtl="0" eaLnBrk="1" latinLnBrk="0" hangingPunct="1">
        <a:spcBef>
          <a:spcPts val="1500"/>
        </a:spcBef>
        <a:buFont typeface="Wingdings" pitchFamily="2" charset="2"/>
        <a:buChar char="Ï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772816"/>
            <a:ext cx="7924800" cy="1771650"/>
          </a:xfrm>
        </p:spPr>
        <p:txBody>
          <a:bodyPr/>
          <a:lstStyle/>
          <a:p>
            <a:pPr algn="ctr"/>
            <a:r>
              <a:rPr lang="ru-RU" sz="7000" b="1" cap="none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КОМПОНЕНТЫ</a:t>
            </a:r>
            <a:endParaRPr lang="ru-RU" sz="7000" b="1" cap="none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39552" y="404664"/>
            <a:ext cx="936104" cy="504056"/>
          </a:xfrm>
          <a:prstGeom prst="round2DiagRect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1"/>
                </a:solidFill>
              </a:rPr>
              <a:t>9</a:t>
            </a:r>
            <a:endParaRPr lang="ru-RU" sz="3000" b="1" dirty="0">
              <a:solidFill>
                <a:schemeClr val="accent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1556792"/>
            <a:ext cx="82089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chemeClr val="accent1"/>
                </a:solidFill>
              </a:rPr>
              <a:t>Как найти неизвестный делитель? </a:t>
            </a:r>
            <a:endParaRPr lang="ru-RU" sz="5000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39552" y="404664"/>
            <a:ext cx="936104" cy="504056"/>
          </a:xfrm>
          <a:prstGeom prst="round2DiagRect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1"/>
                </a:solidFill>
              </a:rPr>
              <a:t>10</a:t>
            </a:r>
            <a:endParaRPr lang="ru-RU" sz="3000" b="1" dirty="0">
              <a:solidFill>
                <a:schemeClr val="accent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1556792"/>
            <a:ext cx="820891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chemeClr val="accent1"/>
                </a:solidFill>
              </a:rPr>
              <a:t>Что получится, если из уменьшаемого отнять разность? </a:t>
            </a:r>
            <a:endParaRPr lang="ru-RU" sz="5000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39552" y="404664"/>
            <a:ext cx="936104" cy="504056"/>
          </a:xfrm>
          <a:prstGeom prst="round2DiagRect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1"/>
                </a:solidFill>
              </a:rPr>
              <a:t>11</a:t>
            </a:r>
            <a:endParaRPr lang="ru-RU" sz="3000" b="1" dirty="0">
              <a:solidFill>
                <a:schemeClr val="accent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1556792"/>
            <a:ext cx="820891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chemeClr val="accent1"/>
                </a:solidFill>
              </a:rPr>
              <a:t>Что получится, если произведение разделить на известный множитель?</a:t>
            </a:r>
            <a:endParaRPr lang="ru-RU" sz="5000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39552" y="404664"/>
            <a:ext cx="936104" cy="504056"/>
          </a:xfrm>
          <a:prstGeom prst="round2DiagRect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1"/>
                </a:solidFill>
              </a:rPr>
              <a:t>12</a:t>
            </a:r>
            <a:endParaRPr lang="ru-RU" sz="3000" b="1" dirty="0">
              <a:solidFill>
                <a:schemeClr val="accent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1556792"/>
            <a:ext cx="82089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chemeClr val="accent1"/>
                </a:solidFill>
              </a:rPr>
              <a:t>Как называется число, которое мы вычитаем?</a:t>
            </a:r>
            <a:endParaRPr lang="ru-RU" sz="5000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39552" y="404664"/>
            <a:ext cx="936104" cy="504056"/>
          </a:xfrm>
          <a:prstGeom prst="round2DiagRect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1"/>
                </a:solidFill>
              </a:rPr>
              <a:t>13</a:t>
            </a:r>
            <a:endParaRPr lang="ru-RU" sz="3000" b="1" dirty="0">
              <a:solidFill>
                <a:schemeClr val="accent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1556792"/>
            <a:ext cx="820891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chemeClr val="accent1"/>
                </a:solidFill>
              </a:rPr>
              <a:t>Что получится, если делимое разделить на частное? </a:t>
            </a:r>
            <a:endParaRPr lang="ru-RU" sz="5000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39552" y="404664"/>
            <a:ext cx="936104" cy="504056"/>
          </a:xfrm>
          <a:prstGeom prst="round2DiagRect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1"/>
                </a:solidFill>
              </a:rPr>
              <a:t>14</a:t>
            </a:r>
            <a:endParaRPr lang="ru-RU" sz="3000" b="1" dirty="0">
              <a:solidFill>
                <a:schemeClr val="accent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1556792"/>
            <a:ext cx="820891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chemeClr val="accent1"/>
                </a:solidFill>
              </a:rPr>
              <a:t>Что получится, если из суммы вычесть известное слагаемое? </a:t>
            </a:r>
            <a:endParaRPr lang="ru-RU" sz="5000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39552" y="404664"/>
            <a:ext cx="936104" cy="504056"/>
          </a:xfrm>
          <a:prstGeom prst="round2DiagRect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1"/>
                </a:solidFill>
              </a:rPr>
              <a:t>15</a:t>
            </a:r>
            <a:endParaRPr lang="ru-RU" sz="3000" b="1" dirty="0">
              <a:solidFill>
                <a:schemeClr val="accent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1556792"/>
            <a:ext cx="82089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chemeClr val="accent1"/>
                </a:solidFill>
              </a:rPr>
              <a:t>Как называется число, которое мы вычитаем?</a:t>
            </a:r>
            <a:endParaRPr lang="ru-RU" sz="5000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39552" y="404664"/>
            <a:ext cx="936104" cy="504056"/>
          </a:xfrm>
          <a:prstGeom prst="round2DiagRect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1"/>
                </a:solidFill>
              </a:rPr>
              <a:t>16</a:t>
            </a:r>
            <a:endParaRPr lang="ru-RU" sz="3000" b="1" dirty="0">
              <a:solidFill>
                <a:schemeClr val="accent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1556792"/>
            <a:ext cx="820891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chemeClr val="accent1"/>
                </a:solidFill>
              </a:rPr>
              <a:t>Что получится, если к вычитаемому прибавить разность? </a:t>
            </a:r>
            <a:endParaRPr lang="ru-RU" sz="5000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39552" y="404664"/>
            <a:ext cx="936104" cy="504056"/>
          </a:xfrm>
          <a:prstGeom prst="round2DiagRect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1"/>
                </a:solidFill>
              </a:rPr>
              <a:t>17</a:t>
            </a:r>
            <a:endParaRPr lang="ru-RU" sz="3000" b="1" dirty="0">
              <a:solidFill>
                <a:schemeClr val="accent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1556792"/>
            <a:ext cx="82089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chemeClr val="accent1"/>
                </a:solidFill>
              </a:rPr>
              <a:t>Как называется число, на которое делят? </a:t>
            </a:r>
            <a:endParaRPr lang="ru-RU" sz="5000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39552" y="404664"/>
            <a:ext cx="936104" cy="504056"/>
          </a:xfrm>
          <a:prstGeom prst="round2DiagRect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1"/>
                </a:solidFill>
              </a:rPr>
              <a:t>18</a:t>
            </a:r>
            <a:endParaRPr lang="ru-RU" sz="3000" b="1" dirty="0">
              <a:solidFill>
                <a:schemeClr val="accent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1556792"/>
            <a:ext cx="820891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chemeClr val="accent1"/>
                </a:solidFill>
              </a:rPr>
              <a:t>Что получится, если делимое разделить на делитель? </a:t>
            </a:r>
            <a:endParaRPr lang="ru-RU" sz="5000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39552" y="404664"/>
            <a:ext cx="936104" cy="504056"/>
          </a:xfrm>
          <a:prstGeom prst="round2DiagRect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1"/>
                </a:solidFill>
              </a:rPr>
              <a:t>1</a:t>
            </a:r>
            <a:endParaRPr lang="ru-RU" sz="3000" b="1" dirty="0">
              <a:solidFill>
                <a:schemeClr val="accent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9592" y="1556792"/>
            <a:ext cx="756084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000" b="1" dirty="0">
                <a:solidFill>
                  <a:schemeClr val="accent1"/>
                </a:solidFill>
              </a:rPr>
              <a:t>Как найти неизвестное слагаемое?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39552" y="404664"/>
            <a:ext cx="936104" cy="504056"/>
          </a:xfrm>
          <a:prstGeom prst="round2DiagRect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1"/>
                </a:solidFill>
              </a:rPr>
              <a:t>19</a:t>
            </a:r>
            <a:endParaRPr lang="ru-RU" sz="3000" b="1" dirty="0">
              <a:solidFill>
                <a:schemeClr val="accent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1556792"/>
            <a:ext cx="820891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chemeClr val="accent1"/>
                </a:solidFill>
              </a:rPr>
              <a:t>Что получится, если из уменьшаемого отнять вычитаемое?</a:t>
            </a:r>
            <a:endParaRPr lang="ru-RU" sz="5000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39552" y="404664"/>
            <a:ext cx="936104" cy="504056"/>
          </a:xfrm>
          <a:prstGeom prst="round2DiagRect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1"/>
                </a:solidFill>
              </a:rPr>
              <a:t>20</a:t>
            </a:r>
            <a:endParaRPr lang="ru-RU" sz="3000" b="1" dirty="0">
              <a:solidFill>
                <a:schemeClr val="accent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1556792"/>
            <a:ext cx="82089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chemeClr val="accent1"/>
                </a:solidFill>
              </a:rPr>
              <a:t>Как найти неизвестный множитель?</a:t>
            </a:r>
            <a:endParaRPr lang="ru-RU" sz="5000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39552" y="404664"/>
            <a:ext cx="936104" cy="504056"/>
          </a:xfrm>
          <a:prstGeom prst="round2DiagRect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1"/>
                </a:solidFill>
              </a:rPr>
              <a:t>2</a:t>
            </a:r>
            <a:endParaRPr lang="ru-RU" sz="3000" b="1" dirty="0">
              <a:solidFill>
                <a:schemeClr val="accent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9592" y="1556792"/>
            <a:ext cx="756084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000" b="1" dirty="0">
                <a:solidFill>
                  <a:schemeClr val="accent1"/>
                </a:solidFill>
              </a:rPr>
              <a:t>Что получается в результате умножения?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39552" y="404664"/>
            <a:ext cx="936104" cy="504056"/>
          </a:xfrm>
          <a:prstGeom prst="round2DiagRect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1"/>
                </a:solidFill>
              </a:rPr>
              <a:t>3</a:t>
            </a:r>
            <a:endParaRPr lang="ru-RU" sz="3000" b="1" dirty="0">
              <a:solidFill>
                <a:schemeClr val="accent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9592" y="1556792"/>
            <a:ext cx="756084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chemeClr val="accent1"/>
                </a:solidFill>
              </a:rPr>
              <a:t>Что получится, если частное умножить на делитель? </a:t>
            </a:r>
            <a:r>
              <a:rPr lang="ru-RU" sz="5000" b="1" dirty="0" smtClean="0">
                <a:solidFill>
                  <a:schemeClr val="accent1"/>
                </a:solidFill>
              </a:rPr>
              <a:t> </a:t>
            </a:r>
            <a:endParaRPr lang="ru-RU" sz="5000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39552" y="404664"/>
            <a:ext cx="936104" cy="504056"/>
          </a:xfrm>
          <a:prstGeom prst="round2DiagRect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1"/>
                </a:solidFill>
              </a:rPr>
              <a:t>4</a:t>
            </a:r>
            <a:endParaRPr lang="ru-RU" sz="3000" b="1" dirty="0">
              <a:solidFill>
                <a:schemeClr val="accent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9592" y="1556792"/>
            <a:ext cx="756084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chemeClr val="accent1"/>
                </a:solidFill>
              </a:rPr>
              <a:t>Как называются числа, которые мы умножаем? </a:t>
            </a:r>
            <a:endParaRPr lang="ru-RU" sz="5000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39552" y="404664"/>
            <a:ext cx="936104" cy="504056"/>
          </a:xfrm>
          <a:prstGeom prst="round2DiagRect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1"/>
                </a:solidFill>
              </a:rPr>
              <a:t>5</a:t>
            </a:r>
            <a:endParaRPr lang="ru-RU" sz="3000" b="1" dirty="0">
              <a:solidFill>
                <a:schemeClr val="accent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9592" y="1556792"/>
            <a:ext cx="75608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chemeClr val="accent1"/>
                </a:solidFill>
              </a:rPr>
              <a:t>Что получается в результате сложения?</a:t>
            </a:r>
            <a:endParaRPr lang="ru-RU" sz="5000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39552" y="404664"/>
            <a:ext cx="936104" cy="504056"/>
          </a:xfrm>
          <a:prstGeom prst="round2DiagRect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1"/>
                </a:solidFill>
              </a:rPr>
              <a:t>6</a:t>
            </a:r>
            <a:endParaRPr lang="ru-RU" sz="3000" b="1" dirty="0">
              <a:solidFill>
                <a:schemeClr val="accent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1556792"/>
            <a:ext cx="79928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chemeClr val="accent1"/>
                </a:solidFill>
              </a:rPr>
              <a:t>Как называется число, которое мы делим?</a:t>
            </a:r>
            <a:endParaRPr lang="ru-RU" sz="5000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39552" y="404664"/>
            <a:ext cx="936104" cy="504056"/>
          </a:xfrm>
          <a:prstGeom prst="round2DiagRect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1"/>
                </a:solidFill>
              </a:rPr>
              <a:t>7</a:t>
            </a:r>
            <a:endParaRPr lang="ru-RU" sz="3000" b="1" dirty="0">
              <a:solidFill>
                <a:schemeClr val="accent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1556792"/>
            <a:ext cx="82089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chemeClr val="accent1"/>
                </a:solidFill>
              </a:rPr>
              <a:t>Что получается в результате вычитания?</a:t>
            </a:r>
            <a:endParaRPr lang="ru-RU" sz="5000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39552" y="404664"/>
            <a:ext cx="936104" cy="504056"/>
          </a:xfrm>
          <a:prstGeom prst="round2DiagRect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1"/>
                </a:solidFill>
              </a:rPr>
              <a:t>8</a:t>
            </a:r>
            <a:endParaRPr lang="ru-RU" sz="3000" b="1" dirty="0">
              <a:solidFill>
                <a:schemeClr val="accent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1556792"/>
            <a:ext cx="82089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chemeClr val="accent1"/>
                </a:solidFill>
              </a:rPr>
              <a:t>Что получается в результате деления? </a:t>
            </a:r>
            <a:endParaRPr lang="ru-RU" sz="5000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4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Celebration">
  <a:themeElements>
    <a:clrScheme name="Другая 3">
      <a:dk1>
        <a:srgbClr val="3D8DA9"/>
      </a:dk1>
      <a:lt1>
        <a:srgbClr val="C3DFE9"/>
      </a:lt1>
      <a:dk2>
        <a:srgbClr val="E1EFF4"/>
      </a:dk2>
      <a:lt2>
        <a:srgbClr val="3D8DA9"/>
      </a:lt2>
      <a:accent1>
        <a:srgbClr val="295E70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Celebration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elebratio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blipFill rotWithShape="1">
          <a:blip xmlns:r="http://schemas.openxmlformats.org/officeDocument/2006/relationships" r:embed="rId1">
            <a:duotone>
              <a:schemeClr val="phClr">
                <a:tint val="30000"/>
                <a:satMod val="175000"/>
              </a:schemeClr>
              <a:schemeClr val="phClr">
                <a:shade val="50000"/>
                <a:satMod val="115000"/>
              </a:schemeClr>
            </a:duotone>
          </a:blip>
          <a:tile tx="0" ty="0" sx="80000" sy="80000" flip="none" algn="tl"/>
        </a:blip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innerShdw blurRad="76200">
              <a:srgbClr val="000000">
                <a:alpha val="50000"/>
              </a:srgbClr>
            </a:innerShdw>
          </a:effectLst>
          <a:scene3d>
            <a:camera prst="orthographicFront">
              <a:rot lat="0" lon="0" rev="0"/>
            </a:camera>
            <a:lightRig rig="soft" dir="t">
              <a:rot lat="0" lon="0" rev="7800000"/>
            </a:lightRig>
          </a:scene3d>
          <a:sp3d>
            <a:bevelT w="63500" h="38100" prst="relaxedInset"/>
          </a:sp3d>
        </a:effectStyle>
      </a:effectStyleLst>
      <a:bgFillStyleLst>
        <a:blipFill rotWithShape="1">
          <a:blip xmlns:r="http://schemas.openxmlformats.org/officeDocument/2006/relationships" r:embed="rId2">
            <a:duotone>
              <a:schemeClr val="phClr">
                <a:tint val="80000"/>
                <a:satMod val="300000"/>
                <a:lumMod val="110000"/>
              </a:schemeClr>
              <a:schemeClr val="phClr">
                <a:shade val="50000"/>
                <a:satMod val="130000"/>
                <a:lum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3">
            <a:duotone>
              <a:schemeClr val="phClr">
                <a:tint val="80000"/>
                <a:satMod val="115000"/>
              </a:schemeClr>
              <a:schemeClr val="phClr">
                <a:shade val="80000"/>
                <a:sat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tint val="80000"/>
                <a:satMod val="115000"/>
              </a:schemeClr>
              <a:schemeClr val="phClr">
                <a:shade val="80000"/>
                <a:satMod val="11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Celebration</Template>
  <TotalTime>12</TotalTime>
  <Words>194</Words>
  <Application>Microsoft Office PowerPoint</Application>
  <PresentationFormat>Экран (4:3)</PresentationFormat>
  <Paragraphs>61</Paragraphs>
  <Slides>21</Slides>
  <Notes>20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Celebration</vt:lpstr>
      <vt:lpstr>КОМПОНЕНТЫ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КОМПОНЕНТЫ</dc:title>
  <dc:creator>Екатерина</dc:creator>
  <cp:lastModifiedBy>Екатерина</cp:lastModifiedBy>
  <cp:revision>2</cp:revision>
  <dcterms:created xsi:type="dcterms:W3CDTF">2012-02-05T17:07:42Z</dcterms:created>
  <dcterms:modified xsi:type="dcterms:W3CDTF">2012-02-05T17:20:22Z</dcterms:modified>
</cp:coreProperties>
</file>